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706"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B7D2A7-9549-4D80-B6B9-2DB9C0471F58}" type="datetimeFigureOut">
              <a:rPr lang="en-GB" smtClean="0"/>
              <a:t>23/04/2020</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6447827-6CE6-47FC-9194-BCDEE025E1C8}" type="slidenum">
              <a:rPr lang="en-GB" smtClean="0"/>
              <a:t>‹#›</a:t>
            </a:fld>
            <a:endParaRPr lang="en-GB"/>
          </a:p>
        </p:txBody>
      </p:sp>
    </p:spTree>
    <p:extLst>
      <p:ext uri="{BB962C8B-B14F-4D97-AF65-F5344CB8AC3E}">
        <p14:creationId xmlns:p14="http://schemas.microsoft.com/office/powerpoint/2010/main" val="42083581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81442B8-640F-47BB-90DC-72057C9BA0DB}"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693DF1-523A-405B-BA74-BED4AFB17A04}" type="slidenum">
              <a:rPr lang="en-GB" smtClean="0"/>
              <a:t>‹#›</a:t>
            </a:fld>
            <a:endParaRPr lang="en-GB"/>
          </a:p>
        </p:txBody>
      </p:sp>
    </p:spTree>
    <p:extLst>
      <p:ext uri="{BB962C8B-B14F-4D97-AF65-F5344CB8AC3E}">
        <p14:creationId xmlns:p14="http://schemas.microsoft.com/office/powerpoint/2010/main" val="15329263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1442B8-640F-47BB-90DC-72057C9BA0DB}"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693DF1-523A-405B-BA74-BED4AFB17A04}" type="slidenum">
              <a:rPr lang="en-GB" smtClean="0"/>
              <a:t>‹#›</a:t>
            </a:fld>
            <a:endParaRPr lang="en-GB"/>
          </a:p>
        </p:txBody>
      </p:sp>
    </p:spTree>
    <p:extLst>
      <p:ext uri="{BB962C8B-B14F-4D97-AF65-F5344CB8AC3E}">
        <p14:creationId xmlns:p14="http://schemas.microsoft.com/office/powerpoint/2010/main" val="2620694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1442B8-640F-47BB-90DC-72057C9BA0DB}"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693DF1-523A-405B-BA74-BED4AFB17A04}" type="slidenum">
              <a:rPr lang="en-GB" smtClean="0"/>
              <a:t>‹#›</a:t>
            </a:fld>
            <a:endParaRPr lang="en-GB"/>
          </a:p>
        </p:txBody>
      </p:sp>
    </p:spTree>
    <p:extLst>
      <p:ext uri="{BB962C8B-B14F-4D97-AF65-F5344CB8AC3E}">
        <p14:creationId xmlns:p14="http://schemas.microsoft.com/office/powerpoint/2010/main" val="20363913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81442B8-640F-47BB-90DC-72057C9BA0DB}"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693DF1-523A-405B-BA74-BED4AFB17A04}" type="slidenum">
              <a:rPr lang="en-GB" smtClean="0"/>
              <a:t>‹#›</a:t>
            </a:fld>
            <a:endParaRPr lang="en-GB"/>
          </a:p>
        </p:txBody>
      </p:sp>
    </p:spTree>
    <p:extLst>
      <p:ext uri="{BB962C8B-B14F-4D97-AF65-F5344CB8AC3E}">
        <p14:creationId xmlns:p14="http://schemas.microsoft.com/office/powerpoint/2010/main" val="13567640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1442B8-640F-47BB-90DC-72057C9BA0DB}" type="datetimeFigureOut">
              <a:rPr lang="en-GB" smtClean="0"/>
              <a:t>23/04/2020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693DF1-523A-405B-BA74-BED4AFB17A04}" type="slidenum">
              <a:rPr lang="en-GB" smtClean="0"/>
              <a:t>‹#›</a:t>
            </a:fld>
            <a:endParaRPr lang="en-GB"/>
          </a:p>
        </p:txBody>
      </p:sp>
    </p:spTree>
    <p:extLst>
      <p:ext uri="{BB962C8B-B14F-4D97-AF65-F5344CB8AC3E}">
        <p14:creationId xmlns:p14="http://schemas.microsoft.com/office/powerpoint/2010/main" val="3652524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81442B8-640F-47BB-90DC-72057C9BA0DB}" type="datetimeFigureOut">
              <a:rPr lang="en-GB" smtClean="0"/>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693DF1-523A-405B-BA74-BED4AFB17A04}" type="slidenum">
              <a:rPr lang="en-GB" smtClean="0"/>
              <a:t>‹#›</a:t>
            </a:fld>
            <a:endParaRPr lang="en-GB"/>
          </a:p>
        </p:txBody>
      </p:sp>
    </p:spTree>
    <p:extLst>
      <p:ext uri="{BB962C8B-B14F-4D97-AF65-F5344CB8AC3E}">
        <p14:creationId xmlns:p14="http://schemas.microsoft.com/office/powerpoint/2010/main" val="379329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81442B8-640F-47BB-90DC-72057C9BA0DB}" type="datetimeFigureOut">
              <a:rPr lang="en-GB" smtClean="0"/>
              <a:t>23/04/2020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E693DF1-523A-405B-BA74-BED4AFB17A04}" type="slidenum">
              <a:rPr lang="en-GB" smtClean="0"/>
              <a:t>‹#›</a:t>
            </a:fld>
            <a:endParaRPr lang="en-GB"/>
          </a:p>
        </p:txBody>
      </p:sp>
    </p:spTree>
    <p:extLst>
      <p:ext uri="{BB962C8B-B14F-4D97-AF65-F5344CB8AC3E}">
        <p14:creationId xmlns:p14="http://schemas.microsoft.com/office/powerpoint/2010/main" val="3117345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81442B8-640F-47BB-90DC-72057C9BA0DB}" type="datetimeFigureOut">
              <a:rPr lang="en-GB" smtClean="0"/>
              <a:t>23/04/2020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E693DF1-523A-405B-BA74-BED4AFB17A04}" type="slidenum">
              <a:rPr lang="en-GB" smtClean="0"/>
              <a:t>‹#›</a:t>
            </a:fld>
            <a:endParaRPr lang="en-GB"/>
          </a:p>
        </p:txBody>
      </p:sp>
    </p:spTree>
    <p:extLst>
      <p:ext uri="{BB962C8B-B14F-4D97-AF65-F5344CB8AC3E}">
        <p14:creationId xmlns:p14="http://schemas.microsoft.com/office/powerpoint/2010/main" val="2279771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1442B8-640F-47BB-90DC-72057C9BA0DB}" type="datetimeFigureOut">
              <a:rPr lang="en-GB" smtClean="0"/>
              <a:t>23/04/2020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E693DF1-523A-405B-BA74-BED4AFB17A04}" type="slidenum">
              <a:rPr lang="en-GB" smtClean="0"/>
              <a:t>‹#›</a:t>
            </a:fld>
            <a:endParaRPr lang="en-GB"/>
          </a:p>
        </p:txBody>
      </p:sp>
    </p:spTree>
    <p:extLst>
      <p:ext uri="{BB962C8B-B14F-4D97-AF65-F5344CB8AC3E}">
        <p14:creationId xmlns:p14="http://schemas.microsoft.com/office/powerpoint/2010/main" val="29698917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1442B8-640F-47BB-90DC-72057C9BA0DB}" type="datetimeFigureOut">
              <a:rPr lang="en-GB" smtClean="0"/>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693DF1-523A-405B-BA74-BED4AFB17A04}" type="slidenum">
              <a:rPr lang="en-GB" smtClean="0"/>
              <a:t>‹#›</a:t>
            </a:fld>
            <a:endParaRPr lang="en-GB"/>
          </a:p>
        </p:txBody>
      </p:sp>
    </p:spTree>
    <p:extLst>
      <p:ext uri="{BB962C8B-B14F-4D97-AF65-F5344CB8AC3E}">
        <p14:creationId xmlns:p14="http://schemas.microsoft.com/office/powerpoint/2010/main" val="627091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1442B8-640F-47BB-90DC-72057C9BA0DB}" type="datetimeFigureOut">
              <a:rPr lang="en-GB" smtClean="0"/>
              <a:t>23/04/2020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693DF1-523A-405B-BA74-BED4AFB17A04}" type="slidenum">
              <a:rPr lang="en-GB" smtClean="0"/>
              <a:t>‹#›</a:t>
            </a:fld>
            <a:endParaRPr lang="en-GB"/>
          </a:p>
        </p:txBody>
      </p:sp>
    </p:spTree>
    <p:extLst>
      <p:ext uri="{BB962C8B-B14F-4D97-AF65-F5344CB8AC3E}">
        <p14:creationId xmlns:p14="http://schemas.microsoft.com/office/powerpoint/2010/main" val="15601969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442B8-640F-47BB-90DC-72057C9BA0DB}" type="datetimeFigureOut">
              <a:rPr lang="en-GB" smtClean="0"/>
              <a:t>23/04/2020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693DF1-523A-405B-BA74-BED4AFB17A04}" type="slidenum">
              <a:rPr lang="en-GB" smtClean="0"/>
              <a:t>‹#›</a:t>
            </a:fld>
            <a:endParaRPr lang="en-GB"/>
          </a:p>
        </p:txBody>
      </p:sp>
    </p:spTree>
    <p:extLst>
      <p:ext uri="{BB962C8B-B14F-4D97-AF65-F5344CB8AC3E}">
        <p14:creationId xmlns:p14="http://schemas.microsoft.com/office/powerpoint/2010/main" val="3004708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jlarsonediting.com/files/QuickSiteImages/layout_writer_chichester_0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91" y="0"/>
            <a:ext cx="9177591"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314844" y="1279273"/>
            <a:ext cx="6480720" cy="1107996"/>
          </a:xfrm>
          <a:prstGeom prst="rect">
            <a:avLst/>
          </a:prstGeom>
          <a:noFill/>
        </p:spPr>
        <p:txBody>
          <a:bodyPr wrap="square" rtlCol="0">
            <a:spAutoFit/>
          </a:bodyPr>
          <a:lstStyle/>
          <a:p>
            <a:pPr algn="ctr"/>
            <a:r>
              <a:rPr lang="en-GB" sz="6600" b="1" dirty="0" smtClean="0">
                <a:latin typeface="Bradley Hand ITC" pitchFamily="66" charset="0"/>
              </a:rPr>
              <a:t>BIOGRAPHIES</a:t>
            </a:r>
            <a:endParaRPr lang="en-GB" sz="6600" b="1" dirty="0">
              <a:latin typeface="Bradley Hand ITC" pitchFamily="66" charset="0"/>
            </a:endParaRPr>
          </a:p>
        </p:txBody>
      </p:sp>
      <p:sp>
        <p:nvSpPr>
          <p:cNvPr id="5" name="Rectangle 4"/>
          <p:cNvSpPr/>
          <p:nvPr/>
        </p:nvSpPr>
        <p:spPr>
          <a:xfrm>
            <a:off x="1314844" y="2215377"/>
            <a:ext cx="7272808" cy="4401205"/>
          </a:xfrm>
          <a:prstGeom prst="rect">
            <a:avLst/>
          </a:prstGeom>
        </p:spPr>
        <p:txBody>
          <a:bodyPr wrap="square">
            <a:spAutoFit/>
          </a:bodyPr>
          <a:lstStyle/>
          <a:p>
            <a:pPr lvl="0"/>
            <a:r>
              <a:rPr lang="en-GB" sz="2800" dirty="0" smtClean="0">
                <a:latin typeface="Century Gothic" pitchFamily="34" charset="0"/>
              </a:rPr>
              <a:t>* </a:t>
            </a:r>
            <a:r>
              <a:rPr lang="en-GB" sz="2800" dirty="0" smtClean="0">
                <a:latin typeface="Century Gothic" pitchFamily="34" charset="0"/>
              </a:rPr>
              <a:t>Next week we will be creating some full </a:t>
            </a:r>
            <a:r>
              <a:rPr lang="en-GB" sz="2800" dirty="0" smtClean="0">
                <a:latin typeface="Century Gothic" pitchFamily="34" charset="0"/>
              </a:rPr>
              <a:t>biographies.</a:t>
            </a:r>
            <a:endParaRPr lang="en-GB" sz="2800" dirty="0">
              <a:latin typeface="Century Gothic" pitchFamily="34" charset="0"/>
            </a:endParaRPr>
          </a:p>
          <a:p>
            <a:pPr lvl="0"/>
            <a:r>
              <a:rPr lang="en-GB" sz="2800" dirty="0" smtClean="0">
                <a:latin typeface="Century Gothic" pitchFamily="34" charset="0"/>
              </a:rPr>
              <a:t>* </a:t>
            </a:r>
            <a:r>
              <a:rPr lang="en-GB" sz="2800" dirty="0" smtClean="0">
                <a:latin typeface="Century Gothic" pitchFamily="34" charset="0"/>
              </a:rPr>
              <a:t>It’s being able </a:t>
            </a:r>
            <a:r>
              <a:rPr lang="en-GB" sz="2800" dirty="0">
                <a:latin typeface="Century Gothic" pitchFamily="34" charset="0"/>
              </a:rPr>
              <a:t>to write about a person’s history as a way of explaining who they are </a:t>
            </a:r>
            <a:r>
              <a:rPr lang="en-GB" sz="2800" dirty="0" smtClean="0">
                <a:latin typeface="Century Gothic" pitchFamily="34" charset="0"/>
              </a:rPr>
              <a:t>now. We are going to do this for Katrina as we see her at the beginning of the film.</a:t>
            </a:r>
            <a:endParaRPr lang="en-GB" sz="2800" dirty="0">
              <a:latin typeface="Century Gothic" pitchFamily="34" charset="0"/>
            </a:endParaRPr>
          </a:p>
          <a:p>
            <a:pPr lvl="0"/>
            <a:r>
              <a:rPr lang="en-GB" sz="2800" dirty="0" smtClean="0">
                <a:latin typeface="Century Gothic" pitchFamily="34" charset="0"/>
              </a:rPr>
              <a:t>* </a:t>
            </a:r>
            <a:r>
              <a:rPr lang="en-GB" sz="2800" dirty="0" smtClean="0">
                <a:latin typeface="Century Gothic" pitchFamily="34" charset="0"/>
              </a:rPr>
              <a:t>We will </a:t>
            </a:r>
            <a:r>
              <a:rPr lang="en-GB" sz="2800" dirty="0" err="1" smtClean="0">
                <a:latin typeface="Century Gothic" pitchFamily="34" charset="0"/>
              </a:rPr>
              <a:t>needo</a:t>
            </a:r>
            <a:r>
              <a:rPr lang="en-GB" sz="2800" dirty="0" smtClean="0">
                <a:latin typeface="Century Gothic" pitchFamily="34" charset="0"/>
              </a:rPr>
              <a:t> </a:t>
            </a:r>
            <a:r>
              <a:rPr lang="en-GB" sz="2800" dirty="0">
                <a:latin typeface="Century Gothic" pitchFamily="34" charset="0"/>
              </a:rPr>
              <a:t>be able to write character descriptions in both the present and past tenses</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47664" y="145253"/>
            <a:ext cx="2784768" cy="1162641"/>
          </a:xfrm>
          <a:prstGeom prst="rect">
            <a:avLst/>
          </a:prstGeom>
          <a:ln w="47625">
            <a:solidFill>
              <a:schemeClr val="tx1"/>
            </a:solidFill>
          </a:ln>
        </p:spPr>
      </p:pic>
    </p:spTree>
    <p:extLst>
      <p:ext uri="{BB962C8B-B14F-4D97-AF65-F5344CB8AC3E}">
        <p14:creationId xmlns:p14="http://schemas.microsoft.com/office/powerpoint/2010/main" val="5367878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jlarsonediting.com/files/QuickSiteImages/layout_writer_chichester_0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91" y="0"/>
            <a:ext cx="9177591"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259632" y="240385"/>
            <a:ext cx="7272808" cy="523220"/>
          </a:xfrm>
          <a:prstGeom prst="rect">
            <a:avLst/>
          </a:prstGeom>
        </p:spPr>
        <p:txBody>
          <a:bodyPr wrap="square">
            <a:spAutoFit/>
          </a:bodyPr>
          <a:lstStyle/>
          <a:p>
            <a:pPr lvl="0"/>
            <a:r>
              <a:rPr lang="en-GB" sz="2800" dirty="0" smtClean="0">
                <a:latin typeface="Century Gothic" pitchFamily="34" charset="0"/>
              </a:rPr>
              <a:t>What is a pen portrait?</a:t>
            </a:r>
            <a:endParaRPr lang="en-GB" sz="2800" dirty="0">
              <a:latin typeface="Century Gothic" pitchFamily="34" charset="0"/>
            </a:endParaRPr>
          </a:p>
        </p:txBody>
      </p:sp>
      <p:sp>
        <p:nvSpPr>
          <p:cNvPr id="4" name="Rectangle 3"/>
          <p:cNvSpPr/>
          <p:nvPr/>
        </p:nvSpPr>
        <p:spPr>
          <a:xfrm>
            <a:off x="1250761" y="715427"/>
            <a:ext cx="7128792" cy="2585323"/>
          </a:xfrm>
          <a:prstGeom prst="rect">
            <a:avLst/>
          </a:prstGeom>
        </p:spPr>
        <p:txBody>
          <a:bodyPr wrap="square">
            <a:spAutoFit/>
          </a:bodyPr>
          <a:lstStyle/>
          <a:p>
            <a:r>
              <a:rPr lang="en-US" dirty="0" smtClean="0">
                <a:latin typeface="Century Gothic" pitchFamily="34" charset="0"/>
              </a:rPr>
              <a:t>We are going to </a:t>
            </a:r>
            <a:r>
              <a:rPr lang="en-US" dirty="0" smtClean="0">
                <a:latin typeface="Century Gothic" pitchFamily="34" charset="0"/>
              </a:rPr>
              <a:t> start off by writing a mini biography, or pen portrait of Katrina, using your plan to guide you. You can normally start with a </a:t>
            </a:r>
            <a:r>
              <a:rPr lang="en-US" dirty="0" smtClean="0">
                <a:latin typeface="Century Gothic" pitchFamily="34" charset="0"/>
              </a:rPr>
              <a:t>short written description of someone - not their appearance, but things like their character, </a:t>
            </a:r>
            <a:r>
              <a:rPr lang="en-US" dirty="0" smtClean="0">
                <a:latin typeface="Century Gothic" pitchFamily="34" charset="0"/>
              </a:rPr>
              <a:t>briefly where they came from, how they arrived at this point in their life and their hopes, abilities and attributes.  You could add some basics </a:t>
            </a:r>
            <a:r>
              <a:rPr lang="en-US" dirty="0" smtClean="0">
                <a:latin typeface="Century Gothic" pitchFamily="34" charset="0"/>
              </a:rPr>
              <a:t>interesting facts etc</a:t>
            </a:r>
            <a:r>
              <a:rPr lang="en-US" dirty="0" smtClean="0">
                <a:latin typeface="Century Gothic" pitchFamily="34" charset="0"/>
              </a:rPr>
              <a:t>.  We won’t go into detail like  a full biography yet.</a:t>
            </a:r>
          </a:p>
          <a:p>
            <a:r>
              <a:rPr lang="en-US" dirty="0" smtClean="0">
                <a:latin typeface="Century Gothic" pitchFamily="34" charset="0"/>
              </a:rPr>
              <a:t>You must follow this checklist to help you get it right:</a:t>
            </a:r>
            <a:endParaRPr lang="en-GB" dirty="0">
              <a:latin typeface="Century Gothic" pitchFamily="34" charset="0"/>
            </a:endParaRPr>
          </a:p>
        </p:txBody>
      </p:sp>
      <p:sp>
        <p:nvSpPr>
          <p:cNvPr id="5" name="Rectangle 4"/>
          <p:cNvSpPr/>
          <p:nvPr/>
        </p:nvSpPr>
        <p:spPr>
          <a:xfrm>
            <a:off x="1115616" y="3291580"/>
            <a:ext cx="7416824" cy="3046988"/>
          </a:xfrm>
          <a:prstGeom prst="rect">
            <a:avLst/>
          </a:prstGeom>
          <a:solidFill>
            <a:schemeClr val="bg1"/>
          </a:solidFill>
          <a:ln w="38100">
            <a:solidFill>
              <a:srgbClr val="7030A0"/>
            </a:solidFill>
          </a:ln>
        </p:spPr>
        <p:txBody>
          <a:bodyPr wrap="square">
            <a:spAutoFit/>
          </a:bodyPr>
          <a:lstStyle/>
          <a:p>
            <a:r>
              <a:rPr lang="en-GB" sz="1400" dirty="0" smtClean="0">
                <a:latin typeface="Century Gothic" pitchFamily="34" charset="0"/>
              </a:rPr>
              <a:t> </a:t>
            </a:r>
            <a:r>
              <a:rPr lang="en-GB" sz="1600" b="1" dirty="0" smtClean="0">
                <a:latin typeface="Century Gothic" pitchFamily="34" charset="0"/>
              </a:rPr>
              <a:t>Pen Portrait Mini Biography Checklist:</a:t>
            </a:r>
          </a:p>
          <a:p>
            <a:pPr marL="342900" indent="-342900">
              <a:buAutoNum type="arabicPeriod"/>
            </a:pPr>
            <a:r>
              <a:rPr lang="en-GB" sz="1600" b="1" dirty="0" smtClean="0">
                <a:latin typeface="Century Gothic" pitchFamily="34" charset="0"/>
              </a:rPr>
              <a:t>A RANGE of accurate punctuation () : ; , – lots of you in year 5 not doing this – its time to start now please.</a:t>
            </a:r>
          </a:p>
          <a:p>
            <a:pPr marL="342900" indent="-342900">
              <a:buAutoNum type="arabicPeriod"/>
            </a:pPr>
            <a:r>
              <a:rPr lang="en-GB" sz="1600" b="1" dirty="0" smtClean="0">
                <a:latin typeface="Century Gothic" pitchFamily="34" charset="0"/>
              </a:rPr>
              <a:t>Start with how Katrina is now as a person  (NOT WHAT SHE LOOKS LIKE.)</a:t>
            </a:r>
          </a:p>
          <a:p>
            <a:pPr marL="342900" indent="-342900">
              <a:buAutoNum type="arabicPeriod"/>
            </a:pPr>
            <a:r>
              <a:rPr lang="en-GB" sz="1600" b="1" dirty="0" smtClean="0">
                <a:latin typeface="Century Gothic" pitchFamily="34" charset="0"/>
              </a:rPr>
              <a:t>Briefly mention how she grew as a person in relation to her experiences in life – but not in detail – we’ll save this for the full biography.</a:t>
            </a:r>
          </a:p>
          <a:p>
            <a:pPr marL="342900" indent="-342900">
              <a:buAutoNum type="arabicPeriod"/>
            </a:pPr>
            <a:r>
              <a:rPr lang="en-GB" sz="1600" b="1" dirty="0" smtClean="0">
                <a:solidFill>
                  <a:srgbClr val="FF0000"/>
                </a:solidFill>
                <a:latin typeface="Century Gothic" pitchFamily="34" charset="0"/>
              </a:rPr>
              <a:t>MAKE SURE YOU USE COMPLEX SENTENCES WITH CONJUNCTIONS AND SUB CLAUSES</a:t>
            </a:r>
            <a:r>
              <a:rPr lang="en-GB" sz="1600" b="1" dirty="0" smtClean="0">
                <a:latin typeface="Century Gothic" pitchFamily="34" charset="0"/>
              </a:rPr>
              <a:t> – NOT JUST LISTS OF SIMPLE STATEMENTS – I have noticed we are all forgetting to do this now we re at home.  It’s essential you write in an interesting way, not like a robot. (however, although, despite, unless, therefore, </a:t>
            </a:r>
            <a:r>
              <a:rPr lang="en-GB" sz="1600" b="1" dirty="0" err="1" smtClean="0">
                <a:latin typeface="Century Gothic" pitchFamily="34" charset="0"/>
              </a:rPr>
              <a:t>inspite</a:t>
            </a:r>
            <a:r>
              <a:rPr lang="en-GB" sz="1600" b="1" dirty="0" smtClean="0">
                <a:latin typeface="Century Gothic" pitchFamily="34" charset="0"/>
              </a:rPr>
              <a:t> of )</a:t>
            </a:r>
            <a:endParaRPr lang="en-GB" sz="1400" dirty="0">
              <a:latin typeface="Century Gothic" pitchFamily="34" charset="0"/>
            </a:endParaRPr>
          </a:p>
        </p:txBody>
      </p:sp>
    </p:spTree>
    <p:extLst>
      <p:ext uri="{BB962C8B-B14F-4D97-AF65-F5344CB8AC3E}">
        <p14:creationId xmlns:p14="http://schemas.microsoft.com/office/powerpoint/2010/main" val="3214694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http://www.jlarsonediting.com/files/QuickSiteImages/layout_writer_chichester_05.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591" y="0"/>
            <a:ext cx="9177591" cy="6858000"/>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p:cNvSpPr/>
          <p:nvPr/>
        </p:nvSpPr>
        <p:spPr>
          <a:xfrm>
            <a:off x="1192143" y="27828"/>
            <a:ext cx="7272808" cy="954107"/>
          </a:xfrm>
          <a:prstGeom prst="rect">
            <a:avLst/>
          </a:prstGeom>
        </p:spPr>
        <p:txBody>
          <a:bodyPr wrap="square">
            <a:spAutoFit/>
          </a:bodyPr>
          <a:lstStyle/>
          <a:p>
            <a:pPr lvl="0"/>
            <a:r>
              <a:rPr lang="en-GB" sz="2800" dirty="0" smtClean="0">
                <a:latin typeface="Century Gothic" pitchFamily="34" charset="0"/>
              </a:rPr>
              <a:t>Mr Hodge’s Example:</a:t>
            </a:r>
          </a:p>
          <a:p>
            <a:pPr lvl="0"/>
            <a:r>
              <a:rPr lang="en-GB" sz="2800" dirty="0" smtClean="0">
                <a:latin typeface="Century Gothic" pitchFamily="34" charset="0"/>
              </a:rPr>
              <a:t>A Pen Portrait of Katrina</a:t>
            </a:r>
            <a:endParaRPr lang="en-GB" sz="2800" dirty="0">
              <a:latin typeface="Century Gothic" pitchFamily="34" charset="0"/>
            </a:endParaRPr>
          </a:p>
        </p:txBody>
      </p:sp>
      <p:sp>
        <p:nvSpPr>
          <p:cNvPr id="4" name="Rectangle 3"/>
          <p:cNvSpPr/>
          <p:nvPr/>
        </p:nvSpPr>
        <p:spPr>
          <a:xfrm>
            <a:off x="1264151" y="942034"/>
            <a:ext cx="7128792" cy="1754326"/>
          </a:xfrm>
          <a:prstGeom prst="rect">
            <a:avLst/>
          </a:prstGeom>
        </p:spPr>
        <p:txBody>
          <a:bodyPr wrap="square">
            <a:spAutoFit/>
          </a:bodyPr>
          <a:lstStyle/>
          <a:p>
            <a:r>
              <a:rPr lang="en-US" dirty="0" smtClean="0">
                <a:latin typeface="Century Gothic" pitchFamily="34" charset="0"/>
              </a:rPr>
              <a:t>I have written my short pen portrait/mini biography of Katrina, based on </a:t>
            </a:r>
            <a:r>
              <a:rPr lang="en-US" u="sng" dirty="0" smtClean="0">
                <a:latin typeface="Century Gothic" pitchFamily="34" charset="0"/>
              </a:rPr>
              <a:t>my</a:t>
            </a:r>
            <a:r>
              <a:rPr lang="en-US" dirty="0">
                <a:latin typeface="Century Gothic" pitchFamily="34" charset="0"/>
              </a:rPr>
              <a:t> </a:t>
            </a:r>
            <a:r>
              <a:rPr lang="en-US" dirty="0" smtClean="0">
                <a:latin typeface="Century Gothic" pitchFamily="34" charset="0"/>
              </a:rPr>
              <a:t>plan:  yours should be different so your Katrina might be a completely different character shaped by different experiences in her life – she might not be a happy, friendly character at all.  </a:t>
            </a:r>
            <a:r>
              <a:rPr lang="en-US" b="1" dirty="0" smtClean="0">
                <a:solidFill>
                  <a:srgbClr val="FF0000"/>
                </a:solidFill>
                <a:latin typeface="Century Gothic" pitchFamily="34" charset="0"/>
              </a:rPr>
              <a:t>Make sure you use the checklist – I have noticed lots of you not paying attention to it.</a:t>
            </a:r>
            <a:endParaRPr lang="en-GB" b="1" dirty="0">
              <a:solidFill>
                <a:srgbClr val="FF0000"/>
              </a:solidFill>
              <a:latin typeface="Century Gothic" pitchFamily="34" charset="0"/>
            </a:endParaRPr>
          </a:p>
        </p:txBody>
      </p:sp>
      <p:sp>
        <p:nvSpPr>
          <p:cNvPr id="5" name="Rectangle 4"/>
          <p:cNvSpPr/>
          <p:nvPr/>
        </p:nvSpPr>
        <p:spPr>
          <a:xfrm>
            <a:off x="1169327" y="2708920"/>
            <a:ext cx="7416824" cy="3970318"/>
          </a:xfrm>
          <a:prstGeom prst="rect">
            <a:avLst/>
          </a:prstGeom>
          <a:solidFill>
            <a:schemeClr val="bg1"/>
          </a:solidFill>
          <a:ln w="38100">
            <a:solidFill>
              <a:srgbClr val="7030A0"/>
            </a:solidFill>
          </a:ln>
        </p:spPr>
        <p:txBody>
          <a:bodyPr wrap="square">
            <a:spAutoFit/>
          </a:bodyPr>
          <a:lstStyle/>
          <a:p>
            <a:r>
              <a:rPr lang="en-GB" sz="1400" dirty="0" smtClean="0">
                <a:latin typeface="Century Gothic" pitchFamily="34" charset="0"/>
              </a:rPr>
              <a:t>Katrina Wayland is a girl with many talents, and a dream to help the world she has seem fall into despair.  </a:t>
            </a:r>
            <a:r>
              <a:rPr lang="en-GB" sz="1400" dirty="0" smtClean="0">
                <a:solidFill>
                  <a:schemeClr val="accent6">
                    <a:lumMod val="75000"/>
                  </a:schemeClr>
                </a:solidFill>
                <a:latin typeface="Century Gothic" pitchFamily="34" charset="0"/>
              </a:rPr>
              <a:t>Despite</a:t>
            </a:r>
            <a:r>
              <a:rPr lang="en-GB" sz="1400" dirty="0" smtClean="0">
                <a:latin typeface="Century Gothic" pitchFamily="34" charset="0"/>
              </a:rPr>
              <a:t> her tough experiences, She is bright and determined,  with an imagination the size of a planet.  Her years of struggle in a tough world, have given her a fierce bravery and  a never</a:t>
            </a:r>
            <a:r>
              <a:rPr lang="en-GB" sz="1400" dirty="0" smtClean="0">
                <a:solidFill>
                  <a:schemeClr val="accent6">
                    <a:lumMod val="75000"/>
                  </a:schemeClr>
                </a:solidFill>
                <a:latin typeface="Century Gothic" pitchFamily="34" charset="0"/>
              </a:rPr>
              <a:t>-</a:t>
            </a:r>
            <a:r>
              <a:rPr lang="en-GB" sz="1400" dirty="0" smtClean="0">
                <a:latin typeface="Century Gothic" pitchFamily="34" charset="0"/>
              </a:rPr>
              <a:t>give</a:t>
            </a:r>
            <a:r>
              <a:rPr lang="en-GB" sz="1400" dirty="0" smtClean="0">
                <a:solidFill>
                  <a:schemeClr val="accent6">
                    <a:lumMod val="75000"/>
                  </a:schemeClr>
                </a:solidFill>
                <a:latin typeface="Century Gothic" pitchFamily="34" charset="0"/>
              </a:rPr>
              <a:t>-</a:t>
            </a:r>
            <a:r>
              <a:rPr lang="en-GB" sz="1400" dirty="0" smtClean="0">
                <a:latin typeface="Century Gothic" pitchFamily="34" charset="0"/>
              </a:rPr>
              <a:t>up attitude. From the  early years  of her life on a struggling farm in the eastern wastelands</a:t>
            </a:r>
            <a:r>
              <a:rPr lang="en-GB" sz="1400" dirty="0" smtClean="0">
                <a:solidFill>
                  <a:schemeClr val="accent6">
                    <a:lumMod val="75000"/>
                  </a:schemeClr>
                </a:solidFill>
                <a:latin typeface="Century Gothic" pitchFamily="34" charset="0"/>
              </a:rPr>
              <a:t>, </a:t>
            </a:r>
            <a:r>
              <a:rPr lang="en-GB" sz="1400" dirty="0" smtClean="0">
                <a:latin typeface="Century Gothic" pitchFamily="34" charset="0"/>
              </a:rPr>
              <a:t>her parents recognised her desire to learn, and to fly.  She paid attention in school, blinding her classmates with her scientific knowledge and tales of taking the controls alone on her fathers crop-sprayer.  </a:t>
            </a:r>
            <a:r>
              <a:rPr lang="en-GB" sz="1400" dirty="0" smtClean="0">
                <a:solidFill>
                  <a:schemeClr val="accent6">
                    <a:lumMod val="75000"/>
                  </a:schemeClr>
                </a:solidFill>
                <a:latin typeface="Century Gothic" pitchFamily="34" charset="0"/>
              </a:rPr>
              <a:t>As </a:t>
            </a:r>
            <a:r>
              <a:rPr lang="en-GB" sz="1400" dirty="0" smtClean="0">
                <a:latin typeface="Century Gothic" pitchFamily="34" charset="0"/>
              </a:rPr>
              <a:t>she grew older, failing crops forced her family into the city</a:t>
            </a:r>
            <a:r>
              <a:rPr lang="en-GB" sz="1400" dirty="0" smtClean="0">
                <a:solidFill>
                  <a:schemeClr val="accent6">
                    <a:lumMod val="75000"/>
                  </a:schemeClr>
                </a:solidFill>
                <a:latin typeface="Century Gothic" pitchFamily="34" charset="0"/>
              </a:rPr>
              <a:t>: </a:t>
            </a:r>
            <a:r>
              <a:rPr lang="en-GB" sz="1400" dirty="0" smtClean="0">
                <a:latin typeface="Century Gothic" pitchFamily="34" charset="0"/>
              </a:rPr>
              <a:t>an experience which taught her how to think for herself and be resilient </a:t>
            </a:r>
            <a:r>
              <a:rPr lang="en-GB" sz="1400" dirty="0" smtClean="0">
                <a:solidFill>
                  <a:schemeClr val="accent6">
                    <a:lumMod val="75000"/>
                  </a:schemeClr>
                </a:solidFill>
                <a:latin typeface="Century Gothic" pitchFamily="34" charset="0"/>
              </a:rPr>
              <a:t>– </a:t>
            </a:r>
            <a:r>
              <a:rPr lang="en-GB" sz="1400" dirty="0" smtClean="0">
                <a:latin typeface="Century Gothic" pitchFamily="34" charset="0"/>
              </a:rPr>
              <a:t>having to work hard in factories, learn new skills quickly and put bread on the table for sick parents.  </a:t>
            </a:r>
            <a:endParaRPr lang="en-GB" sz="1400" dirty="0">
              <a:latin typeface="Century Gothic" pitchFamily="34" charset="0"/>
            </a:endParaRPr>
          </a:p>
          <a:p>
            <a:r>
              <a:rPr lang="en-GB" sz="1400" dirty="0" smtClean="0">
                <a:latin typeface="Century Gothic" pitchFamily="34" charset="0"/>
              </a:rPr>
              <a:t> </a:t>
            </a:r>
            <a:r>
              <a:rPr lang="en-GB" sz="1400" dirty="0" smtClean="0">
                <a:solidFill>
                  <a:schemeClr val="accent6">
                    <a:lumMod val="75000"/>
                  </a:schemeClr>
                </a:solidFill>
                <a:latin typeface="Century Gothic" pitchFamily="34" charset="0"/>
              </a:rPr>
              <a:t>However, </a:t>
            </a:r>
            <a:r>
              <a:rPr lang="en-GB" sz="1400" dirty="0" smtClean="0">
                <a:latin typeface="Century Gothic" pitchFamily="34" charset="0"/>
              </a:rPr>
              <a:t>a chance meeting with a genius inventor, gave her the opportunity to realise her dream, and together they combined their scientific skills and imagination to create the rain</a:t>
            </a:r>
            <a:r>
              <a:rPr lang="en-GB" sz="1400" dirty="0" smtClean="0">
                <a:solidFill>
                  <a:schemeClr val="accent6">
                    <a:lumMod val="75000"/>
                  </a:schemeClr>
                </a:solidFill>
                <a:latin typeface="Century Gothic" pitchFamily="34" charset="0"/>
              </a:rPr>
              <a:t>-</a:t>
            </a:r>
            <a:r>
              <a:rPr lang="en-GB" sz="1400" dirty="0" smtClean="0">
                <a:latin typeface="Century Gothic" pitchFamily="34" charset="0"/>
              </a:rPr>
              <a:t>maker machine.  Katrina was always one to make clear decisions</a:t>
            </a:r>
            <a:r>
              <a:rPr lang="en-GB" sz="1400" dirty="0" smtClean="0">
                <a:solidFill>
                  <a:schemeClr val="accent6">
                    <a:lumMod val="75000"/>
                  </a:schemeClr>
                </a:solidFill>
                <a:latin typeface="Century Gothic" pitchFamily="34" charset="0"/>
              </a:rPr>
              <a:t>, and, </a:t>
            </a:r>
            <a:r>
              <a:rPr lang="en-GB" sz="1400" dirty="0" smtClean="0">
                <a:latin typeface="Century Gothic" pitchFamily="34" charset="0"/>
              </a:rPr>
              <a:t>having attracted the unwanted attention from criminals in the city who wanted the machine, made a heart-breaking decision </a:t>
            </a:r>
            <a:r>
              <a:rPr lang="en-GB" sz="1400" dirty="0" smtClean="0">
                <a:solidFill>
                  <a:schemeClr val="accent6">
                    <a:lumMod val="75000"/>
                  </a:schemeClr>
                </a:solidFill>
                <a:latin typeface="Century Gothic" pitchFamily="34" charset="0"/>
              </a:rPr>
              <a:t>: </a:t>
            </a:r>
            <a:r>
              <a:rPr lang="en-GB" sz="1400" dirty="0" smtClean="0">
                <a:latin typeface="Century Gothic" pitchFamily="34" charset="0"/>
              </a:rPr>
              <a:t>to leave her parents and make her way alone, back to her abandoned home, with a dream to get back in the air and make it rain </a:t>
            </a:r>
            <a:r>
              <a:rPr lang="en-GB" sz="1400" dirty="0" smtClean="0">
                <a:solidFill>
                  <a:schemeClr val="accent6">
                    <a:lumMod val="75000"/>
                  </a:schemeClr>
                </a:solidFill>
                <a:latin typeface="Century Gothic" pitchFamily="34" charset="0"/>
              </a:rPr>
              <a:t>– </a:t>
            </a:r>
            <a:r>
              <a:rPr lang="en-GB" sz="1400" dirty="0" smtClean="0">
                <a:latin typeface="Century Gothic" pitchFamily="34" charset="0"/>
              </a:rPr>
              <a:t>whatever the cost.</a:t>
            </a:r>
            <a:endParaRPr lang="en-GB" sz="1400" dirty="0">
              <a:latin typeface="Century Gothic" pitchFamily="34" charset="0"/>
            </a:endParaRPr>
          </a:p>
        </p:txBody>
      </p:sp>
      <p:pic>
        <p:nvPicPr>
          <p:cNvPr id="6" name="Picture 5"/>
          <p:cNvPicPr>
            <a:picLocks noChangeAspect="1"/>
          </p:cNvPicPr>
          <p:nvPr/>
        </p:nvPicPr>
        <p:blipFill rotWithShape="1">
          <a:blip r:embed="rId3">
            <a:extLst>
              <a:ext uri="{28A0092B-C50C-407E-A947-70E740481C1C}">
                <a14:useLocalDpi xmlns:a14="http://schemas.microsoft.com/office/drawing/2010/main" val="0"/>
              </a:ext>
            </a:extLst>
          </a:blip>
          <a:srcRect r="37467"/>
          <a:stretch/>
        </p:blipFill>
        <p:spPr>
          <a:xfrm>
            <a:off x="114331" y="1551784"/>
            <a:ext cx="1149820" cy="1233957"/>
          </a:xfrm>
          <a:prstGeom prst="rect">
            <a:avLst/>
          </a:prstGeom>
        </p:spPr>
      </p:pic>
    </p:spTree>
    <p:extLst>
      <p:ext uri="{BB962C8B-B14F-4D97-AF65-F5344CB8AC3E}">
        <p14:creationId xmlns:p14="http://schemas.microsoft.com/office/powerpoint/2010/main" val="2660923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additive="base">
                                        <p:cTn id="14" dur="500" fill="hold"/>
                                        <p:tgtEl>
                                          <p:spTgt spid="5"/>
                                        </p:tgtEl>
                                        <p:attrNameLst>
                                          <p:attrName>ppt_x</p:attrName>
                                        </p:attrNameLst>
                                      </p:cBhvr>
                                      <p:tavLst>
                                        <p:tav tm="0">
                                          <p:val>
                                            <p:strVal val="#ppt_x"/>
                                          </p:val>
                                        </p:tav>
                                        <p:tav tm="100000">
                                          <p:val>
                                            <p:strVal val="#ppt_x"/>
                                          </p:val>
                                        </p:tav>
                                      </p:tavLst>
                                    </p:anim>
                                    <p:anim calcmode="lin" valueType="num">
                                      <p:cBhvr additive="base">
                                        <p:cTn id="15"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108</TotalTime>
  <Words>660</Words>
  <Application>Microsoft Office PowerPoint</Application>
  <PresentationFormat>On-screen Show (4:3)</PresentationFormat>
  <Paragraphs>17</Paragraphs>
  <Slides>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Bradley Hand ITC</vt:lpstr>
      <vt:lpstr>Calibri</vt:lpstr>
      <vt:lpstr>Century Gothic</vt:lpstr>
      <vt:lpstr>Office Theme</vt:lpstr>
      <vt:lpstr>PowerPoint Presentation</vt:lpstr>
      <vt:lpstr>PowerPoint Presentation</vt:lpstr>
      <vt:lpstr>PowerPoint Presentation</vt:lpstr>
    </vt:vector>
  </TitlesOfParts>
  <Company>Banbury School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Elisa Yanez</dc:creator>
  <cp:lastModifiedBy>Mr Hodge</cp:lastModifiedBy>
  <cp:revision>40</cp:revision>
  <dcterms:created xsi:type="dcterms:W3CDTF">2012-04-08T15:44:52Z</dcterms:created>
  <dcterms:modified xsi:type="dcterms:W3CDTF">2020-04-23T18:15:33Z</dcterms:modified>
</cp:coreProperties>
</file>